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364" r:id="rId6"/>
    <p:sldId id="365" r:id="rId7"/>
    <p:sldId id="366" r:id="rId8"/>
    <p:sldId id="368" r:id="rId9"/>
    <p:sldId id="367" r:id="rId10"/>
    <p:sldId id="363" r:id="rId11"/>
    <p:sldId id="354" r:id="rId12"/>
    <p:sldId id="355" r:id="rId13"/>
    <p:sldId id="356" r:id="rId14"/>
    <p:sldId id="361" r:id="rId15"/>
    <p:sldId id="359" r:id="rId16"/>
    <p:sldId id="362" r:id="rId17"/>
    <p:sldId id="352" r:id="rId18"/>
    <p:sldId id="369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j+wwwfhChMR0+BHQsQDwy72W+9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91D345-43FD-48D1-6B5A-691E18B2C45D}" v="7" dt="2022-02-02T16:17:07.531"/>
  </p1510:revLst>
</p1510:revInfo>
</file>

<file path=ppt/tableStyles.xml><?xml version="1.0" encoding="utf-8"?>
<a:tblStyleLst xmlns:a="http://schemas.openxmlformats.org/drawingml/2006/main" def="{43B1C800-3D57-4500-AFEB-24871629F80E}">
  <a:tblStyle styleId="{43B1C800-3D57-4500-AFEB-24871629F80E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customXml" Target="../customXml/item3.xml" Id="rId3" /><Relationship Type="http://schemas.openxmlformats.org/officeDocument/2006/relationships/font" Target="fonts/font1.fntdata" Id="rId21" /><Relationship Type="http://customschemas.google.com/relationships/presentationmetadata" Target="metadata" Id="rId63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tableStyles" Target="tableStyles.xml" Id="rId67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notesMaster" Target="notesMasters/notesMaster1.xml" Id="rId20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font" Target="fonts/font4.fntdata" Id="rId24" /><Relationship Type="http://schemas.openxmlformats.org/officeDocument/2006/relationships/theme" Target="theme/theme1.xml" Id="rId66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font" Target="fonts/font3.fntdata" Id="rId23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openxmlformats.org/officeDocument/2006/relationships/viewProps" Target="viewProps.xml" Id="rId65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font" Target="fonts/font2.fntdata" Id="rId22" /><Relationship Type="http://schemas.openxmlformats.org/officeDocument/2006/relationships/presProps" Target="presProps.xml" Id="rId64" /><Relationship Type="http://schemas.microsoft.com/office/2015/10/relationships/revisionInfo" Target="revisionInfo.xml" Id="rId69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02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00" y="0"/>
            <a:ext cx="6858000" cy="6858000"/>
          </a:xfrm>
          <a:prstGeom prst="rect">
            <a:avLst/>
          </a:prstGeom>
          <a:blipFill rotWithShape="1">
            <a:blip r:embed="rId3">
              <a:alphaModFix amt="0"/>
            </a:blip>
            <a:tile tx="0" ty="0" sx="100000" sy="100000" flip="none" algn="tl"/>
          </a:blipFill>
          <a:ln>
            <a:noFill/>
          </a:ln>
        </p:spPr>
      </p:pic>
      <p:sp>
        <p:nvSpPr>
          <p:cNvPr id="19" name="Google Shape;19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20;p29"/>
          <p:cNvSpPr txBox="1">
            <a:spLocks noGrp="1"/>
          </p:cNvSpPr>
          <p:nvPr>
            <p:ph type="ctrTitle"/>
          </p:nvPr>
        </p:nvSpPr>
        <p:spPr>
          <a:xfrm>
            <a:off x="685800" y="2174199"/>
            <a:ext cx="7772400" cy="8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ubTitle" idx="1"/>
          </p:nvPr>
        </p:nvSpPr>
        <p:spPr>
          <a:xfrm>
            <a:off x="1143000" y="3345976"/>
            <a:ext cx="6858000" cy="143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29" descr="Kyutech | 九州工業大学"/>
          <p:cNvPicPr preferRelativeResize="0"/>
          <p:nvPr/>
        </p:nvPicPr>
        <p:blipFill rotWithShape="1">
          <a:blip r:embed="rId4">
            <a:alphaModFix/>
          </a:blip>
          <a:srcRect r="78772"/>
          <a:stretch/>
        </p:blipFill>
        <p:spPr>
          <a:xfrm>
            <a:off x="0" y="79880"/>
            <a:ext cx="67941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 descr="laseine_logo_fin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1149" y="7100"/>
            <a:ext cx="1052851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AE55-9DD6-4513-B4CE-9FEE2EEA8630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FA9D7-987E-422E-818F-F2F0AAC55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1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body" idx="1"/>
          </p:nvPr>
        </p:nvSpPr>
        <p:spPr>
          <a:xfrm>
            <a:off x="242824" y="1100518"/>
            <a:ext cx="8581134" cy="484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242824" y="0"/>
            <a:ext cx="8581134" cy="82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9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8" descr="Kyutech | 九州工業大学"/>
          <p:cNvPicPr preferRelativeResize="0"/>
          <p:nvPr/>
        </p:nvPicPr>
        <p:blipFill rotWithShape="1">
          <a:blip r:embed="rId12">
            <a:alphaModFix/>
          </a:blip>
          <a:srcRect r="78772"/>
          <a:stretch/>
        </p:blipFill>
        <p:spPr>
          <a:xfrm>
            <a:off x="0" y="9398"/>
            <a:ext cx="67941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8" descr="laseine_logo_fina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91149" y="9398"/>
            <a:ext cx="1052851" cy="72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804672" y="411504"/>
            <a:ext cx="7772400" cy="8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BIRDS-5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687991" y="1806958"/>
            <a:ext cx="7711660" cy="268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3600" b="1" dirty="0">
                <a:sym typeface="Times New Roman"/>
              </a:rPr>
              <a:t>Weekly Update for Communication Subsystem</a:t>
            </a:r>
          </a:p>
          <a:p>
            <a:pPr marL="0" lvl="0" indent="0">
              <a:spcBef>
                <a:spcPts val="0"/>
              </a:spcBef>
            </a:pPr>
            <a:endParaRPr lang="en-US" sz="3600" b="1" dirty="0"/>
          </a:p>
          <a:p>
            <a:pPr marL="0" lvl="0" indent="0">
              <a:spcBef>
                <a:spcPts val="0"/>
              </a:spcBef>
            </a:pPr>
            <a:r>
              <a:rPr lang="en-US" sz="3600" b="1" dirty="0"/>
              <a:t>Long Range Test Update</a:t>
            </a:r>
          </a:p>
          <a:p>
            <a:pPr marL="0" lvl="0" indent="0">
              <a:spcBef>
                <a:spcPts val="0"/>
              </a:spcBef>
            </a:pPr>
            <a:endParaRPr lang="en-US" sz="3600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600" b="1" dirty="0"/>
              <a:t>03</a:t>
            </a:r>
            <a:r>
              <a:rPr lang="en-US" sz="3600" b="1" dirty="0">
                <a:sym typeface="Times New Roman"/>
              </a:rPr>
              <a:t>-February-2022</a:t>
            </a:r>
            <a:endParaRPr sz="3600" b="1" dirty="0">
              <a:sym typeface="Times New Roman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04502" y="5742823"/>
            <a:ext cx="4979562" cy="99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1495" marR="30480" lvl="0" indent="-49402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Ramson Nyamukondiwa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1495" marR="30480" lvl="0" indent="-494029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Edgar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Mujuni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347" y="122830"/>
            <a:ext cx="8581134" cy="828897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err="1"/>
              <a:t>UHFSensitivity</a:t>
            </a:r>
            <a:r>
              <a:rPr lang="en-US" dirty="0"/>
              <a:t>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672944"/>
              </p:ext>
            </p:extLst>
          </p:nvPr>
        </p:nvGraphicFramePr>
        <p:xfrm>
          <a:off x="415578" y="1669955"/>
          <a:ext cx="8728422" cy="295707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909474">
                  <a:extLst>
                    <a:ext uri="{9D8B030D-6E8A-4147-A177-3AD203B41FA5}">
                      <a16:colId xmlns:a16="http://schemas.microsoft.com/office/drawing/2014/main" val="1816091974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2314148368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3261296080"/>
                    </a:ext>
                  </a:extLst>
                </a:gridCol>
              </a:tblGrid>
              <a:tr h="54098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Transceiver</a:t>
                      </a:r>
                      <a:r>
                        <a:rPr lang="en-US" sz="2000" baseline="0" dirty="0"/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Anechoic Chamber Test</a:t>
                      </a:r>
                    </a:p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Long Range Test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69524"/>
                  </a:ext>
                </a:extLst>
              </a:tr>
              <a:tr h="2766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TRX1 (New A)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-102dBm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230538"/>
                  </a:ext>
                </a:extLst>
              </a:tr>
              <a:tr h="3581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TRX2 (New B)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---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21377"/>
                  </a:ext>
                </a:extLst>
              </a:tr>
              <a:tr h="45318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TRX3  (New C)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---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 </a:t>
                      </a:r>
                      <a:r>
                        <a:rPr lang="en-US" sz="2000" dirty="0" err="1"/>
                        <a:t>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905627"/>
                  </a:ext>
                </a:extLst>
              </a:tr>
              <a:tr h="7055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TRX4 (2U Only)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 </a:t>
                      </a:r>
                      <a:r>
                        <a:rPr lang="en-US" sz="2000" dirty="0" err="1"/>
                        <a:t>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 </a:t>
                      </a:r>
                      <a:r>
                        <a:rPr lang="en-US" sz="2000" dirty="0" err="1"/>
                        <a:t>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8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73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9597" y="0"/>
            <a:ext cx="3485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UHF UPLINK BUDGET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520"/>
            <a:ext cx="9144000" cy="40456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464409"/>
            <a:ext cx="9144000" cy="177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42172"/>
            <a:ext cx="9144000" cy="22158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53039" y="567250"/>
            <a:ext cx="2916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Command Uplink GMSK</a:t>
            </a:r>
          </a:p>
        </p:txBody>
      </p:sp>
    </p:spTree>
    <p:extLst>
      <p:ext uri="{BB962C8B-B14F-4D97-AF65-F5344CB8AC3E}">
        <p14:creationId xmlns:p14="http://schemas.microsoft.com/office/powerpoint/2010/main" val="387966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692" name="Google Shape;692;p406"/>
          <p:cNvSpPr txBox="1"/>
          <p:nvPr/>
        </p:nvSpPr>
        <p:spPr>
          <a:xfrm>
            <a:off x="1688951" y="115648"/>
            <a:ext cx="5959736" cy="46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Budget Comparison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3" name="Google Shape;693;p406"/>
          <p:cNvGraphicFramePr/>
          <p:nvPr>
            <p:extLst>
              <p:ext uri="{D42A27DB-BD31-4B8C-83A1-F6EECF244321}">
                <p14:modId xmlns:p14="http://schemas.microsoft.com/office/powerpoint/2010/main" val="2955068543"/>
              </p:ext>
            </p:extLst>
          </p:nvPr>
        </p:nvGraphicFramePr>
        <p:xfrm>
          <a:off x="40650" y="974346"/>
          <a:ext cx="9062700" cy="2350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3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9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48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 Project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 Margin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BIRDS-3*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7.4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9.9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15.1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8.8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10.5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12.1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18.7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19.8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BIRDS-5FM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7.7dB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11.0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13.5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17.7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18.70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4" name="Google Shape;694;p406"/>
          <p:cNvSpPr txBox="1"/>
          <p:nvPr/>
        </p:nvSpPr>
        <p:spPr>
          <a:xfrm>
            <a:off x="271775" y="3558320"/>
            <a:ext cx="85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*BIRDS-3 link margin calculation was based on in-orbit data. </a:t>
            </a:r>
            <a:endParaRPr dirty="0"/>
          </a:p>
        </p:txBody>
      </p:sp>
      <p:sp>
        <p:nvSpPr>
          <p:cNvPr id="695" name="Google Shape;695;p406"/>
          <p:cNvSpPr txBox="1"/>
          <p:nvPr/>
        </p:nvSpPr>
        <p:spPr>
          <a:xfrm>
            <a:off x="342472" y="4453328"/>
            <a:ext cx="877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BIRDS-4 link margin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approx. 5 dB and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better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than BIRDS-3 BIRDS-5 respectively.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06"/>
          <p:cNvSpPr txBox="1"/>
          <p:nvPr/>
        </p:nvSpPr>
        <p:spPr>
          <a:xfrm>
            <a:off x="271775" y="5425125"/>
            <a:ext cx="8915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BIRDS-5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approx.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better than BIRDS -3.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9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702;p255"/>
          <p:cNvSpPr txBox="1"/>
          <p:nvPr/>
        </p:nvSpPr>
        <p:spPr>
          <a:xfrm>
            <a:off x="1716008" y="-152028"/>
            <a:ext cx="607089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UHF DOWNLINK BUDGET</a:t>
            </a:r>
            <a:endParaRPr sz="4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8" y="491320"/>
            <a:ext cx="6191722" cy="3496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4" y="3970370"/>
            <a:ext cx="6208436" cy="28876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63862" y="6591870"/>
            <a:ext cx="4537189" cy="18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7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11607" y="4256095"/>
            <a:ext cx="8581134" cy="2601905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Note: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All Transceiver Power Consumption is normal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No more Reset Problems</a:t>
            </a:r>
          </a:p>
          <a:p>
            <a:pPr marL="5334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Long Range and Long Duration Transceiver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18880"/>
              </p:ext>
            </p:extLst>
          </p:nvPr>
        </p:nvGraphicFramePr>
        <p:xfrm>
          <a:off x="78714" y="828897"/>
          <a:ext cx="8846920" cy="306026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769384">
                  <a:extLst>
                    <a:ext uri="{9D8B030D-6E8A-4147-A177-3AD203B41FA5}">
                      <a16:colId xmlns:a16="http://schemas.microsoft.com/office/drawing/2014/main" val="493261970"/>
                    </a:ext>
                  </a:extLst>
                </a:gridCol>
                <a:gridCol w="2391313">
                  <a:extLst>
                    <a:ext uri="{9D8B030D-6E8A-4147-A177-3AD203B41FA5}">
                      <a16:colId xmlns:a16="http://schemas.microsoft.com/office/drawing/2014/main" val="3479853256"/>
                    </a:ext>
                  </a:extLst>
                </a:gridCol>
                <a:gridCol w="1362760">
                  <a:extLst>
                    <a:ext uri="{9D8B030D-6E8A-4147-A177-3AD203B41FA5}">
                      <a16:colId xmlns:a16="http://schemas.microsoft.com/office/drawing/2014/main" val="707851691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035683835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3847994301"/>
                    </a:ext>
                  </a:extLst>
                </a:gridCol>
              </a:tblGrid>
              <a:tr h="55787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GMSK Downlink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6263"/>
                  </a:ext>
                </a:extLst>
              </a:tr>
              <a:tr h="39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Satellite1_FM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TRX1-NewA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58919"/>
                  </a:ext>
                </a:extLst>
              </a:tr>
              <a:tr h="557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Satellite2_FM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TRX2-New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079817"/>
                  </a:ext>
                </a:extLst>
              </a:tr>
              <a:tr h="557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Satellite3_FM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TRX3-New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63462"/>
                  </a:ext>
                </a:extLst>
              </a:tr>
              <a:tr h="557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Satellite4_FM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TRX4_2U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Only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3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85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TVT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4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824" y="1"/>
            <a:ext cx="8581134" cy="5825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VHF Test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4" y="3799529"/>
            <a:ext cx="4642033" cy="2613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0" y="582534"/>
            <a:ext cx="4013047" cy="5040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4" y="582534"/>
            <a:ext cx="4630879" cy="2999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77" y="4466804"/>
            <a:ext cx="4105357" cy="2311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44" y="6457890"/>
            <a:ext cx="4802918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Cable Turn On and Off the Mission</a:t>
            </a:r>
          </a:p>
        </p:txBody>
      </p:sp>
      <p:sp>
        <p:nvSpPr>
          <p:cNvPr id="10" name="TextBox 9"/>
          <p:cNvSpPr txBox="1"/>
          <p:nvPr/>
        </p:nvSpPr>
        <p:spPr>
          <a:xfrm rot="19862971">
            <a:off x="7046871" y="3466998"/>
            <a:ext cx="2069734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Pointing and Calibration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054" y="628842"/>
            <a:ext cx="1496868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GST Side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4513" y="3787647"/>
            <a:ext cx="1624030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Mission: On/OFF with Serial Cable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7594" y="6277478"/>
            <a:ext cx="264659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Side</a:t>
            </a:r>
          </a:p>
        </p:txBody>
      </p:sp>
    </p:spTree>
    <p:extLst>
      <p:ext uri="{BB962C8B-B14F-4D97-AF65-F5344CB8AC3E}">
        <p14:creationId xmlns:p14="http://schemas.microsoft.com/office/powerpoint/2010/main" val="125556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693" y="0"/>
            <a:ext cx="8581134" cy="60987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Long Range Test: VHF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"/>
          </p:nvPr>
        </p:nvSpPr>
        <p:spPr>
          <a:xfrm>
            <a:off x="-121957" y="719514"/>
            <a:ext cx="5164582" cy="60586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Measured Parameters: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Radio Output Power: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Extremely Low Power: 17.3 </a:t>
            </a:r>
            <a:r>
              <a:rPr lang="en-US" sz="2400" dirty="0" err="1"/>
              <a:t>dBm</a:t>
            </a:r>
            <a:endParaRPr lang="en-US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Antenna Calibration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Check Consistence of the received power at the satellite antenna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Same Received Power for all antennas observed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Increase attenuation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75" y="609870"/>
            <a:ext cx="3472725" cy="616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249148">
            <a:off x="6940114" y="2752305"/>
            <a:ext cx="2517791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 Consistence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62082" y="464637"/>
            <a:ext cx="1258678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9272" y="4557716"/>
            <a:ext cx="1258678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Position2 </a:t>
            </a:r>
          </a:p>
        </p:txBody>
      </p:sp>
      <p:sp>
        <p:nvSpPr>
          <p:cNvPr id="11" name="Right Arrow 10"/>
          <p:cNvSpPr/>
          <p:nvPr/>
        </p:nvSpPr>
        <p:spPr>
          <a:xfrm rot="8053700">
            <a:off x="7935271" y="890149"/>
            <a:ext cx="330812" cy="2000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VHF Sensitivity Test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3520"/>
              </p:ext>
            </p:extLst>
          </p:nvPr>
        </p:nvGraphicFramePr>
        <p:xfrm>
          <a:off x="164691" y="1056970"/>
          <a:ext cx="8737400" cy="5274560"/>
        </p:xfrm>
        <a:graphic>
          <a:graphicData uri="http://schemas.openxmlformats.org/drawingml/2006/table">
            <a:tbl>
              <a:tblPr firstRow="1" bandRow="1">
                <a:tableStyleId>{43B1C800-3D57-4500-AFEB-24871629F80E}</a:tableStyleId>
              </a:tblPr>
              <a:tblGrid>
                <a:gridCol w="1092175">
                  <a:extLst>
                    <a:ext uri="{9D8B030D-6E8A-4147-A177-3AD203B41FA5}">
                      <a16:colId xmlns:a16="http://schemas.microsoft.com/office/drawing/2014/main" val="2739579405"/>
                    </a:ext>
                  </a:extLst>
                </a:gridCol>
                <a:gridCol w="1131492">
                  <a:extLst>
                    <a:ext uri="{9D8B030D-6E8A-4147-A177-3AD203B41FA5}">
                      <a16:colId xmlns:a16="http://schemas.microsoft.com/office/drawing/2014/main" val="4133234251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2086998400"/>
                    </a:ext>
                  </a:extLst>
                </a:gridCol>
                <a:gridCol w="1162394">
                  <a:extLst>
                    <a:ext uri="{9D8B030D-6E8A-4147-A177-3AD203B41FA5}">
                      <a16:colId xmlns:a16="http://schemas.microsoft.com/office/drawing/2014/main" val="19387254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750729259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71274774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425858417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85490581"/>
                    </a:ext>
                  </a:extLst>
                </a:gridCol>
              </a:tblGrid>
              <a:tr h="800287">
                <a:tc>
                  <a:txBody>
                    <a:bodyPr/>
                    <a:lstStyle/>
                    <a:p>
                      <a:r>
                        <a:rPr lang="en-US" sz="2000" dirty="0"/>
                        <a:t>Attenuators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Attenuation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Pexp</a:t>
                      </a:r>
                      <a:endParaRPr lang="en-US" sz="2000" dirty="0"/>
                    </a:p>
                    <a:p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/>
                        <a:t>Prx</a:t>
                      </a:r>
                      <a:endParaRPr lang="en-US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Sat1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Sat2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Sat3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Sat4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987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186958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40952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3/4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847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1/4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3/4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2/4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814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-104.8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1/4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00875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-106.9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7338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-108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-108.0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58046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8794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2824" y="6333947"/>
            <a:ext cx="3288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S.R =&gt; Success Rate</a:t>
            </a:r>
          </a:p>
        </p:txBody>
      </p:sp>
    </p:spTree>
    <p:extLst>
      <p:ext uri="{BB962C8B-B14F-4D97-AF65-F5344CB8AC3E}">
        <p14:creationId xmlns:p14="http://schemas.microsoft.com/office/powerpoint/2010/main" val="397289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347" y="122830"/>
            <a:ext cx="8581134" cy="828897"/>
          </a:xfrm>
        </p:spPr>
        <p:txBody>
          <a:bodyPr>
            <a:normAutofit/>
          </a:bodyPr>
          <a:lstStyle/>
          <a:p>
            <a:r>
              <a:rPr lang="en-US" sz="3600" b="1" dirty="0"/>
              <a:t>Comparison of VHF Sensitivity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7571"/>
              </p:ext>
            </p:extLst>
          </p:nvPr>
        </p:nvGraphicFramePr>
        <p:xfrm>
          <a:off x="106347" y="1478886"/>
          <a:ext cx="8728422" cy="265227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909474">
                  <a:extLst>
                    <a:ext uri="{9D8B030D-6E8A-4147-A177-3AD203B41FA5}">
                      <a16:colId xmlns:a16="http://schemas.microsoft.com/office/drawing/2014/main" val="1816091974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2314148368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3261296080"/>
                    </a:ext>
                  </a:extLst>
                </a:gridCol>
              </a:tblGrid>
              <a:tr h="54098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Transceiver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Anechoic Chamber Test</a:t>
                      </a:r>
                    </a:p>
                    <a:p>
                      <a:pPr algn="ctr"/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Range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69524"/>
                  </a:ext>
                </a:extLst>
              </a:tr>
              <a:tr h="27667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-101dBm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230538"/>
                  </a:ext>
                </a:extLst>
              </a:tr>
              <a:tr h="3672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-103dBm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21377"/>
                  </a:ext>
                </a:extLst>
              </a:tr>
              <a:tr h="453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-103 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905627"/>
                  </a:ext>
                </a:extLst>
              </a:tr>
              <a:tr h="705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-96 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-101dBm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8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8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824" y="1"/>
            <a:ext cx="8581134" cy="53964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Uplink Budget VHF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" y="539646"/>
            <a:ext cx="8912178" cy="3980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0644"/>
            <a:ext cx="8949128" cy="22994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464409"/>
            <a:ext cx="9144000" cy="177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927" y="-85118"/>
            <a:ext cx="8581134" cy="586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UHF Test Setup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3" y="3384643"/>
            <a:ext cx="4290567" cy="321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37" y="698178"/>
            <a:ext cx="4191842" cy="5001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7" y="698178"/>
            <a:ext cx="4244454" cy="23896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97564" y="695660"/>
            <a:ext cx="2917786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Pointing and Calibration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589" y="5902651"/>
            <a:ext cx="216373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the GS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589" y="2636060"/>
            <a:ext cx="216373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Satellite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94" y="4885898"/>
            <a:ext cx="4589506" cy="2003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3353" y="6457890"/>
            <a:ext cx="264659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Side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77981" y="1658540"/>
            <a:ext cx="1160895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GS Antenna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9864" y="3542232"/>
            <a:ext cx="2464136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Commercial Dipole Antenna</a:t>
            </a:r>
          </a:p>
        </p:txBody>
      </p:sp>
    </p:spTree>
    <p:extLst>
      <p:ext uri="{BB962C8B-B14F-4D97-AF65-F5344CB8AC3E}">
        <p14:creationId xmlns:p14="http://schemas.microsoft.com/office/powerpoint/2010/main" val="317249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82387" y="653905"/>
            <a:ext cx="5086446" cy="62040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200" dirty="0"/>
              <a:t>Measured Parameters: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 Radio Output Power: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Low Power: 33.4 </a:t>
            </a:r>
            <a:r>
              <a:rPr lang="en-US" sz="2200" dirty="0" err="1"/>
              <a:t>dBm</a:t>
            </a:r>
            <a:endParaRPr lang="en-US" sz="2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Measured Satellite CW Power from all Satellites: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CW Power: ~19dBm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GS Antenna Pointing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Az</a:t>
            </a:r>
            <a:r>
              <a:rPr lang="en-US" sz="2200" dirty="0"/>
              <a:t>: 327.79 </a:t>
            </a:r>
            <a:r>
              <a:rPr lang="en-US" sz="2200" dirty="0" err="1"/>
              <a:t>deg</a:t>
            </a:r>
            <a:r>
              <a:rPr lang="en-US" sz="2200" dirty="0"/>
              <a:t>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Elevation: -17.3 </a:t>
            </a:r>
            <a:r>
              <a:rPr lang="en-US" sz="2200" dirty="0" err="1"/>
              <a:t>deg</a:t>
            </a:r>
            <a:endParaRPr lang="en-US" sz="2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Confirm Effective Uplink and Downlink Attenuation for all satellites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EUA=PTX(UL)-PRX(UL)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EDA=PTX(DL)-PRX(DL)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EUA equivalent to EDA</a:t>
            </a:r>
          </a:p>
          <a:p>
            <a:pPr marL="1016000" lvl="2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628" y="-26358"/>
            <a:ext cx="8581134" cy="828897"/>
          </a:xfrm>
        </p:spPr>
        <p:txBody>
          <a:bodyPr>
            <a:normAutofit/>
          </a:bodyPr>
          <a:lstStyle/>
          <a:p>
            <a:r>
              <a:rPr lang="en-US" sz="3600" b="1" dirty="0"/>
              <a:t>UHF Long Range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37484"/>
              </p:ext>
            </p:extLst>
          </p:nvPr>
        </p:nvGraphicFramePr>
        <p:xfrm>
          <a:off x="5004059" y="1107489"/>
          <a:ext cx="4139941" cy="345048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078174">
                  <a:extLst>
                    <a:ext uri="{9D8B030D-6E8A-4147-A177-3AD203B41FA5}">
                      <a16:colId xmlns:a16="http://schemas.microsoft.com/office/drawing/2014/main" val="3180401720"/>
                    </a:ext>
                  </a:extLst>
                </a:gridCol>
                <a:gridCol w="1497131">
                  <a:extLst>
                    <a:ext uri="{9D8B030D-6E8A-4147-A177-3AD203B41FA5}">
                      <a16:colId xmlns:a16="http://schemas.microsoft.com/office/drawing/2014/main" val="3652869376"/>
                    </a:ext>
                  </a:extLst>
                </a:gridCol>
                <a:gridCol w="765713">
                  <a:extLst>
                    <a:ext uri="{9D8B030D-6E8A-4147-A177-3AD203B41FA5}">
                      <a16:colId xmlns:a16="http://schemas.microsoft.com/office/drawing/2014/main" val="3663311362"/>
                    </a:ext>
                  </a:extLst>
                </a:gridCol>
                <a:gridCol w="798923">
                  <a:extLst>
                    <a:ext uri="{9D8B030D-6E8A-4147-A177-3AD203B41FA5}">
                      <a16:colId xmlns:a16="http://schemas.microsoft.com/office/drawing/2014/main" val="4067612238"/>
                    </a:ext>
                  </a:extLst>
                </a:gridCol>
              </a:tblGrid>
              <a:tr h="623115">
                <a:tc>
                  <a:txBody>
                    <a:bodyPr/>
                    <a:lstStyle/>
                    <a:p>
                      <a:r>
                        <a:rPr lang="en-US" sz="1800" dirty="0"/>
                        <a:t>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EUA</a:t>
                      </a:r>
                    </a:p>
                    <a:p>
                      <a:r>
                        <a:rPr lang="en-US" sz="18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EDA 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59801"/>
                  </a:ext>
                </a:extLst>
              </a:tr>
              <a:tr h="6231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TRX1: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New 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310311"/>
                  </a:ext>
                </a:extLst>
              </a:tr>
              <a:tr h="6231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TRX2: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New 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754813"/>
                  </a:ext>
                </a:extLst>
              </a:tr>
              <a:tr h="6231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TRX3: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New 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80898"/>
                  </a:ext>
                </a:extLst>
              </a:tr>
              <a:tr h="8901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TRX4: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2U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31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57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UHF Uplink Sensitivity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31902"/>
              </p:ext>
            </p:extLst>
          </p:nvPr>
        </p:nvGraphicFramePr>
        <p:xfrm>
          <a:off x="164691" y="1056970"/>
          <a:ext cx="8737400" cy="5175310"/>
        </p:xfrm>
        <a:graphic>
          <a:graphicData uri="http://schemas.openxmlformats.org/drawingml/2006/table">
            <a:tbl>
              <a:tblPr firstRow="1" bandRow="1">
                <a:tableStyleId>{43B1C800-3D57-4500-AFEB-24871629F80E}</a:tableStyleId>
              </a:tblPr>
              <a:tblGrid>
                <a:gridCol w="1092175">
                  <a:extLst>
                    <a:ext uri="{9D8B030D-6E8A-4147-A177-3AD203B41FA5}">
                      <a16:colId xmlns:a16="http://schemas.microsoft.com/office/drawing/2014/main" val="2739579405"/>
                    </a:ext>
                  </a:extLst>
                </a:gridCol>
                <a:gridCol w="1213379">
                  <a:extLst>
                    <a:ext uri="{9D8B030D-6E8A-4147-A177-3AD203B41FA5}">
                      <a16:colId xmlns:a16="http://schemas.microsoft.com/office/drawing/2014/main" val="4133234251"/>
                    </a:ext>
                  </a:extLst>
                </a:gridCol>
                <a:gridCol w="900752">
                  <a:extLst>
                    <a:ext uri="{9D8B030D-6E8A-4147-A177-3AD203B41FA5}">
                      <a16:colId xmlns:a16="http://schemas.microsoft.com/office/drawing/2014/main" val="2086998400"/>
                    </a:ext>
                  </a:extLst>
                </a:gridCol>
                <a:gridCol w="1162394">
                  <a:extLst>
                    <a:ext uri="{9D8B030D-6E8A-4147-A177-3AD203B41FA5}">
                      <a16:colId xmlns:a16="http://schemas.microsoft.com/office/drawing/2014/main" val="19387254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750729259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71274774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425858417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85490581"/>
                    </a:ext>
                  </a:extLst>
                </a:gridCol>
              </a:tblGrid>
              <a:tr h="800287">
                <a:tc>
                  <a:txBody>
                    <a:bodyPr/>
                    <a:lstStyle/>
                    <a:p>
                      <a:r>
                        <a:rPr lang="en-US" sz="2000" dirty="0"/>
                        <a:t>Attenuators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Attenuation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Pexp</a:t>
                      </a:r>
                      <a:endParaRPr lang="en-US" sz="2000" dirty="0"/>
                    </a:p>
                    <a:p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/>
                        <a:t>Prx</a:t>
                      </a:r>
                      <a:endParaRPr lang="en-US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Sat1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Sat2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Sat3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Sat4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987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-94.5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186958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440952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3847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5814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-103.4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00875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-104.6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4/6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4/6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7338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-105.5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4/6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2/6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58046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8794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2824" y="6333947"/>
            <a:ext cx="3288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S.R =&gt; Success Rate</a:t>
            </a:r>
          </a:p>
        </p:txBody>
      </p:sp>
    </p:spTree>
    <p:extLst>
      <p:ext uri="{BB962C8B-B14F-4D97-AF65-F5344CB8AC3E}">
        <p14:creationId xmlns:p14="http://schemas.microsoft.com/office/powerpoint/2010/main" val="134822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281834-bd77-4da8-9b5c-8cdc7ad0c56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C52E1EFDCF6F64990155574BBDBDC84" ma:contentTypeVersion="13" ma:contentTypeDescription="新しいドキュメントを作成します。" ma:contentTypeScope="" ma:versionID="3e5096b2a02a2ad3d72d53cb7b033158">
  <xsd:schema xmlns:xsd="http://www.w3.org/2001/XMLSchema" xmlns:xs="http://www.w3.org/2001/XMLSchema" xmlns:p="http://schemas.microsoft.com/office/2006/metadata/properties" xmlns:ns2="63281834-bd77-4da8-9b5c-8cdc7ad0c569" xmlns:ns3="64183b6c-8ea3-4ca2-af76-7bf4d48b8167" targetNamespace="http://schemas.microsoft.com/office/2006/metadata/properties" ma:root="true" ma:fieldsID="0add551e91f5a1144479b2ac5e2d3e2b" ns2:_="" ns3:_="">
    <xsd:import namespace="63281834-bd77-4da8-9b5c-8cdc7ad0c569"/>
    <xsd:import namespace="64183b6c-8ea3-4ca2-af76-7bf4d48b81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281834-bd77-4da8-9b5c-8cdc7ad0c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4ff13f57-c2f9-47ee-807d-4f367a1673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83b6c-8ea3-4ca2-af76-7bf4d48b816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4922B2-6A95-49DB-B942-B42E567DE4BB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4f36c48d-e3b9-4352-b4b0-d2376bdcfd88"/>
    <ds:schemaRef ds:uri="http://schemas.microsoft.com/office/infopath/2007/PartnerControls"/>
    <ds:schemaRef ds:uri="fac83314-3432-45eb-8a2d-03036ec14c7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A7A3F30-FEC1-4CBE-83B8-E74408D3A3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49EB97-A85E-4C8C-AE71-62B8E01B8656}"/>
</file>

<file path=docProps/app.xml><?xml version="1.0" encoding="utf-8"?>
<Properties xmlns="http://schemas.openxmlformats.org/officeDocument/2006/extended-properties" xmlns:vt="http://schemas.openxmlformats.org/officeDocument/2006/docPropsVTypes">
  <TotalTime>3228</TotalTime>
  <Words>706</Words>
  <Application>Microsoft Office PowerPoint</Application>
  <PresentationFormat>On-screen Show (4:3)</PresentationFormat>
  <Paragraphs>345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BIRDS-5</vt:lpstr>
      <vt:lpstr>VHF Test Setup</vt:lpstr>
      <vt:lpstr>Long Range Test: VHF </vt:lpstr>
      <vt:lpstr>VHF Sensitivity Test Results</vt:lpstr>
      <vt:lpstr>Comparison of VHF Sensitivity Testing</vt:lpstr>
      <vt:lpstr>Uplink Budget VHF</vt:lpstr>
      <vt:lpstr>UHF Test Setup Scenarios</vt:lpstr>
      <vt:lpstr>UHF Long Range Test</vt:lpstr>
      <vt:lpstr>UHF Uplink Sensitivity Results</vt:lpstr>
      <vt:lpstr>Comparison of UHFSensitivity Testing</vt:lpstr>
      <vt:lpstr>PowerPoint Presentation</vt:lpstr>
      <vt:lpstr>PowerPoint Presentation</vt:lpstr>
      <vt:lpstr>PowerPoint Presentation</vt:lpstr>
      <vt:lpstr>Long Range and Long Duration Transceiver Performance</vt:lpstr>
      <vt:lpstr>Next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BIRDS-5</dc:title>
  <dc:creator>Keenan Chatar</dc:creator>
  <cp:lastModifiedBy>Windows User</cp:lastModifiedBy>
  <cp:revision>123</cp:revision>
  <dcterms:created xsi:type="dcterms:W3CDTF">2020-08-23T07:18:37Z</dcterms:created>
  <dcterms:modified xsi:type="dcterms:W3CDTF">2022-02-02T16:17:17Z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0x0101009C52E1EFDCF6F64990155574BBDBDC84</vt:lpwstr>
  </property>
</Properties>
</file>